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79" r:id="rId1"/>
  </p:sldMasterIdLst>
  <p:notesMasterIdLst>
    <p:notesMasterId r:id="rId17"/>
  </p:notesMasterIdLst>
  <p:sldIdLst>
    <p:sldId id="268" r:id="rId2"/>
    <p:sldId id="265" r:id="rId3"/>
    <p:sldId id="272" r:id="rId4"/>
    <p:sldId id="269" r:id="rId5"/>
    <p:sldId id="270" r:id="rId6"/>
    <p:sldId id="256" r:id="rId7"/>
    <p:sldId id="278" r:id="rId8"/>
    <p:sldId id="281" r:id="rId9"/>
    <p:sldId id="280" r:id="rId10"/>
    <p:sldId id="279" r:id="rId11"/>
    <p:sldId id="274" r:id="rId12"/>
    <p:sldId id="275" r:id="rId13"/>
    <p:sldId id="276" r:id="rId14"/>
    <p:sldId id="282" r:id="rId15"/>
    <p:sldId id="266" r:id="rId16"/>
  </p:sldIdLst>
  <p:sldSz cx="12192000" cy="6858000"/>
  <p:notesSz cx="6799263" cy="9875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104BC"/>
    <a:srgbClr val="1717DF"/>
    <a:srgbClr val="0099CC"/>
    <a:srgbClr val="CCECFF"/>
    <a:srgbClr val="00CCFF"/>
    <a:srgbClr val="FF00FF"/>
    <a:srgbClr val="00FFFF"/>
    <a:srgbClr val="3399FF"/>
    <a:srgbClr val="0C5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Нецелевое использование средств ОМС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проверок за </a:t>
            </a:r>
            <a:r>
              <a:rPr lang="ru-RU" sz="2000" b="1" baseline="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предыдущими годами (</a:t>
            </a:r>
            <a:r>
              <a:rPr lang="ru-RU" sz="2000" b="1" baseline="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b="1" baseline="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baseline="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1, 2022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6200194347865025"/>
          <c:y val="4.5481217242108515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2384519327021621E-2"/>
          <c:y val="0.2401863082555751"/>
          <c:w val="0.90360454211159569"/>
          <c:h val="0.668288651021724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FFC000"/>
              </a:contourClr>
            </a:sp3d>
          </c:spPr>
          <c:invertIfNegative val="0"/>
          <c:dLbls>
            <c:dLbl>
              <c:idx val="0"/>
              <c:layout>
                <c:manualLayout>
                  <c:x val="2.9545529081423012E-2"/>
                  <c:y val="-9.56454778509158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odoni MT Black" panose="02070A03080606020203" pitchFamily="18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16485,7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doni MT Black" panose="02070A030806060202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76607298866558"/>
                      <c:h val="0.1106900019929367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doni MT Black" panose="02070A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16485.7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92D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3.2763632056505808E-2"/>
                  <c:y val="-8.748706068322462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lgerian" panose="04020705040A02060702" pitchFamily="82" charset="0"/>
                        <a:ea typeface="+mn-ea"/>
                        <a:cs typeface="+mn-cs"/>
                      </a:defRPr>
                    </a:pP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16191,4</a:t>
                    </a:r>
                    <a:r>
                      <a:rPr lang="ru-RU" sz="1800" dirty="0" smtClean="0">
                        <a:solidFill>
                          <a:srgbClr val="002060"/>
                        </a:solidFill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</a:rPr>
                    </a:b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lgerian" panose="04020705040A02060702" pitchFamily="8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9817661224331"/>
                      <c:h val="0.12206030630346393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lgerian" panose="04020705040A02060702" pitchFamily="8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16191.4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2023г.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CCFF"/>
              </a:solidFill>
            </a:ln>
            <a:effectLst/>
            <a:sp3d>
              <a:contourClr>
                <a:srgbClr val="00CCFF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F0"/>
              </a:solidFill>
              <a:ln>
                <a:solidFill>
                  <a:srgbClr val="00CCFF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p3d>
                <a:contourClr>
                  <a:srgbClr val="00CCFF"/>
                </a:contourClr>
              </a:sp3d>
            </c:spPr>
          </c:dPt>
          <c:dLbls>
            <c:dLbl>
              <c:idx val="0"/>
              <c:layout>
                <c:manualLayout>
                  <c:x val="4.0304716350705032E-2"/>
                  <c:y val="-8.684790633304462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800" b="1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9166,5        </a:t>
                    </a: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0775209083418"/>
                      <c:h val="0.11069000199293678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9166.5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77"/>
        <c:shape val="box"/>
        <c:axId val="155267016"/>
        <c:axId val="155261920"/>
        <c:axId val="0"/>
      </c:bar3DChart>
      <c:catAx>
        <c:axId val="1552670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261920"/>
        <c:crosses val="autoZero"/>
        <c:auto val="1"/>
        <c:lblAlgn val="ctr"/>
        <c:lblOffset val="100"/>
        <c:noMultiLvlLbl val="0"/>
      </c:catAx>
      <c:valAx>
        <c:axId val="15526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67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rgbClr val="FFC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baseline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Неэффективное использование средств ОМС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проверок за </a:t>
            </a:r>
            <a:r>
              <a:rPr lang="ru-RU" sz="2000" b="1" baseline="0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</a:p>
          <a:p>
            <a:pPr>
              <a:defRPr/>
            </a:pP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 предыдущими годами (</a:t>
            </a:r>
            <a:r>
              <a:rPr lang="ru-RU" sz="2000" b="1" baseline="0" dirty="0" smtClean="0">
                <a:solidFill>
                  <a:srgbClr val="00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2000" b="1" baseline="0" dirty="0" smtClean="0">
                <a:solidFill>
                  <a:srgbClr val="00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baseline="0" dirty="0" smtClean="0">
                <a:solidFill>
                  <a:srgbClr val="0099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1, 2022</a:t>
            </a:r>
            <a:r>
              <a:rPr lang="ru-RU" sz="2000" b="1" baseline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4727130201736458"/>
          <c:y val="9.096243448421702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7.9837075952224806E-2"/>
          <c:y val="0.22881600394504795"/>
          <c:w val="0.90615198548639264"/>
          <c:h val="0.684207077056462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2021г.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FFC000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p3d>
                <a:contourClr>
                  <a:srgbClr val="FFC000"/>
                </a:contourClr>
              </a:sp3d>
            </c:spPr>
          </c:dPt>
          <c:dLbls>
            <c:dLbl>
              <c:idx val="0"/>
              <c:layout>
                <c:manualLayout>
                  <c:x val="3.3366694143618238E-2"/>
                  <c:y val="-7.51789300919670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Bodoni MT Black" panose="02070A03080606020203" pitchFamily="18" charset="0"/>
                        <a:ea typeface="+mn-ea"/>
                        <a:cs typeface="+mn-cs"/>
                      </a:defRPr>
                    </a:pPr>
                    <a:fld id="{84287E69-96BB-4CDA-A49F-9545443B6E0E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Bodoni MT Black" panose="02070A03080606020203" pitchFamily="18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Bodoni MT Black" panose="02070A03080606020203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7660729886655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Bodoni MT Black" panose="02070A030806060202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26375.7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2022г.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92D05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92D050"/>
              </a:contourClr>
            </a:sp3d>
          </c:spPr>
          <c:invertIfNegative val="0"/>
          <c:dLbls>
            <c:dLbl>
              <c:idx val="0"/>
              <c:layout>
                <c:manualLayout>
                  <c:x val="2.8942466994310675E-2"/>
                  <c:y val="-7.61167563726975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lgerian" panose="04020705040A02060702" pitchFamily="82" charset="0"/>
                        <a:ea typeface="+mn-ea"/>
                        <a:cs typeface="+mn-cs"/>
                      </a:defRPr>
                    </a:pPr>
                    <a:fld id="{62F36339-4C81-40E7-B730-9876436C554F}" type="VALUE">
                      <a:rPr lang="ru-RU" sz="180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>
                          <a:latin typeface="Algerian" panose="04020705040A02060702" pitchFamily="82" charset="0"/>
                        </a:defRPr>
                      </a:pPr>
                      <a:t>[ЗНАЧЕНИЕ]</a:t>
                    </a:fld>
                    <a:r>
                      <a:rPr lang="ru-RU" sz="1800" dirty="0" smtClean="0">
                        <a:solidFill>
                          <a:srgbClr val="002060"/>
                        </a:solidFill>
                      </a:rPr>
                      <a:t> </a:t>
                    </a:r>
                    <a:br>
                      <a:rPr lang="ru-RU" sz="1800" dirty="0" smtClean="0">
                        <a:solidFill>
                          <a:srgbClr val="002060"/>
                        </a:solidFill>
                      </a:rPr>
                    </a:br>
                    <a:r>
                      <a:rPr lang="ru-RU" sz="1800" i="0" dirty="0" smtClean="0">
                        <a:solidFill>
                          <a:srgbClr val="002060"/>
                        </a:solidFill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lgerian" panose="04020705040A02060702" pitchFamily="82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59817661224331"/>
                      <c:h val="0.12206030630346393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lgerian" panose="04020705040A02060702" pitchFamily="8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85466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2023г.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CCFF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p3d>
              <a:contourClr>
                <a:srgbClr val="00CCFF"/>
              </a:contourClr>
            </a:sp3d>
          </c:spPr>
          <c:invertIfNegative val="0"/>
          <c:dLbls>
            <c:dLbl>
              <c:idx val="0"/>
              <c:layout>
                <c:manualLayout>
                  <c:x val="3.9030994663306715E-2"/>
                  <c:y val="-7.77516628846229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0" i="0" u="none" strike="noStrike" kern="1200" baseline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1FF3014-8548-47DD-B735-B8D294036538}" type="VALUE">
                      <a:rPr lang="ru-RU" sz="1800" b="1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</a:defRPr>
                      </a:pPr>
                      <a:t>[ЗНАЧЕНИЕ]</a:t>
                    </a:fld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 </a:t>
                    </a:r>
                    <a:b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</a:br>
                    <a:r>
                      <a:rPr lang="ru-RU" sz="1800" b="0" dirty="0" smtClean="0">
                        <a:solidFill>
                          <a:srgbClr val="002060"/>
                        </a:solidFill>
                        <a:latin typeface="Bodoni MT Black" panose="02070A03080606020203" pitchFamily="18" charset="0"/>
                      </a:rPr>
                      <a:t>тыс. руб.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760775209083418"/>
                      <c:h val="0.11069000199293678"/>
                    </c:manualLayout>
                  </c15:layout>
                  <c15:dlblFieldTable/>
                  <c15:showDataLabelsRange val="0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7262.5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shape val="box"/>
        <c:axId val="155266624"/>
        <c:axId val="155262312"/>
        <c:axId val="0"/>
      </c:bar3DChart>
      <c:catAx>
        <c:axId val="1552666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5262312"/>
        <c:crosses val="autoZero"/>
        <c:auto val="1"/>
        <c:lblAlgn val="ctr"/>
        <c:lblOffset val="100"/>
        <c:noMultiLvlLbl val="0"/>
      </c:catAx>
      <c:valAx>
        <c:axId val="15526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26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solidFill>
            <a:srgbClr val="FFC00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823" cy="495053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855" y="2"/>
            <a:ext cx="2946823" cy="495053"/>
          </a:xfrm>
          <a:prstGeom prst="rect">
            <a:avLst/>
          </a:prstGeom>
        </p:spPr>
        <p:txBody>
          <a:bodyPr vert="horz" lIns="91019" tIns="45508" rIns="91019" bIns="45508" rtlCol="0"/>
          <a:lstStyle>
            <a:lvl1pPr algn="r">
              <a:defRPr sz="1200"/>
            </a:lvl1pPr>
          </a:lstStyle>
          <a:p>
            <a:fld id="{6FF25967-ED19-4EE4-BF5C-1766C98E5B4C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9" tIns="45508" rIns="91019" bIns="455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404" y="4753457"/>
            <a:ext cx="5438458" cy="3887902"/>
          </a:xfrm>
          <a:prstGeom prst="rect">
            <a:avLst/>
          </a:prstGeom>
        </p:spPr>
        <p:txBody>
          <a:bodyPr vert="horz" lIns="91019" tIns="45508" rIns="91019" bIns="455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80786"/>
            <a:ext cx="2946823" cy="495053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855" y="9380786"/>
            <a:ext cx="2946823" cy="495053"/>
          </a:xfrm>
          <a:prstGeom prst="rect">
            <a:avLst/>
          </a:prstGeom>
        </p:spPr>
        <p:txBody>
          <a:bodyPr vert="horz" lIns="91019" tIns="45508" rIns="91019" bIns="45508" rtlCol="0" anchor="b"/>
          <a:lstStyle>
            <a:lvl1pPr algn="r">
              <a:defRPr sz="1200"/>
            </a:lvl1pPr>
          </a:lstStyle>
          <a:p>
            <a:fld id="{78FF6B7F-FC5D-4BCE-BB80-1CF91A9A4B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0307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FF6B7F-FC5D-4BCE-BB80-1CF91A9A4B5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591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7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6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1038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85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6186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694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18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01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12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08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1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6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5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81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46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2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0" r:id="rId1"/>
    <p:sldLayoutId id="2147484181" r:id="rId2"/>
    <p:sldLayoutId id="2147484182" r:id="rId3"/>
    <p:sldLayoutId id="2147484183" r:id="rId4"/>
    <p:sldLayoutId id="2147484184" r:id="rId5"/>
    <p:sldLayoutId id="2147484185" r:id="rId6"/>
    <p:sldLayoutId id="2147484186" r:id="rId7"/>
    <p:sldLayoutId id="2147484187" r:id="rId8"/>
    <p:sldLayoutId id="2147484188" r:id="rId9"/>
    <p:sldLayoutId id="2147484189" r:id="rId10"/>
    <p:sldLayoutId id="2147484190" r:id="rId11"/>
    <p:sldLayoutId id="2147484191" r:id="rId12"/>
    <p:sldLayoutId id="2147484192" r:id="rId13"/>
    <p:sldLayoutId id="2147484193" r:id="rId14"/>
    <p:sldLayoutId id="2147484194" r:id="rId15"/>
    <p:sldLayoutId id="21474841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875" y="579439"/>
            <a:ext cx="6108700" cy="1057275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524000" y="2060576"/>
            <a:ext cx="9144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altLang="ru-RU" sz="2800" b="1" dirty="0">
              <a:solidFill>
                <a:srgbClr val="333399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Об основных нарушениях </a:t>
            </a:r>
            <a:b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Times New Roman" pitchFamily="18" charset="0"/>
              </a:rPr>
              <a:t>в части расходования средств ОМС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</a:endParaRPr>
          </a:p>
          <a:p>
            <a:pPr algn="ctr"/>
            <a:r>
              <a:rPr lang="ru-RU" altLang="ru-RU" sz="2800" b="1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5364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6914" y="184680"/>
            <a:ext cx="182403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5365" name="Rectangle 3"/>
          <p:cNvSpPr txBox="1">
            <a:spLocks noChangeArrowheads="1"/>
          </p:cNvSpPr>
          <p:nvPr/>
        </p:nvSpPr>
        <p:spPr bwMode="auto">
          <a:xfrm>
            <a:off x="1524000" y="596265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20</a:t>
            </a:r>
            <a:r>
              <a:rPr lang="en-US" altLang="ru-RU" sz="2000" b="1" spc="300" dirty="0" smtClean="0">
                <a:solidFill>
                  <a:srgbClr val="002060"/>
                </a:solidFill>
                <a:latin typeface="Garamond" pitchFamily="18" charset="0"/>
              </a:rPr>
              <a:t>2</a:t>
            </a:r>
            <a:r>
              <a:rPr lang="ru-RU" altLang="ru-RU" sz="2000" b="1" spc="300" dirty="0" smtClean="0">
                <a:solidFill>
                  <a:srgbClr val="002060"/>
                </a:solidFill>
                <a:latin typeface="Garamond" pitchFamily="18" charset="0"/>
              </a:rPr>
              <a:t>4 </a:t>
            </a: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год</a:t>
            </a:r>
            <a:endParaRPr lang="en-US" altLang="ru-RU" sz="2000" b="1" spc="300" dirty="0">
              <a:solidFill>
                <a:srgbClr val="002060"/>
              </a:solidFill>
              <a:latin typeface="Garamond" pitchFamily="18" charset="0"/>
            </a:endParaRPr>
          </a:p>
          <a:p>
            <a:pPr algn="ctr">
              <a:buClr>
                <a:srgbClr val="4F81BD"/>
              </a:buClr>
              <a:buSzPct val="65000"/>
              <a:buFont typeface="Wingdings" pitchFamily="2" charset="2"/>
              <a:buNone/>
            </a:pPr>
            <a:r>
              <a:rPr lang="ru-RU" altLang="ru-RU" sz="2000" b="1" spc="300" dirty="0">
                <a:solidFill>
                  <a:srgbClr val="002060"/>
                </a:solidFill>
                <a:latin typeface="Garamond" pitchFamily="18" charset="0"/>
              </a:rPr>
              <a:t>г. Горно-Алтайск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66914" y="5039256"/>
            <a:ext cx="8337019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Алтынай Николаевна </a:t>
            </a:r>
            <a:r>
              <a:rPr lang="ru-RU" altLang="ru-RU" sz="2000" b="1" dirty="0" err="1" smtClean="0">
                <a:solidFill>
                  <a:srgbClr val="0070C0"/>
                </a:solidFill>
                <a:latin typeface="Garamond" pitchFamily="18" charset="0"/>
              </a:rPr>
              <a:t>Шандыбаева</a:t>
            </a:r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, </a:t>
            </a:r>
            <a:b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ru-RU" altLang="ru-RU" sz="2000" b="1" dirty="0" smtClean="0">
                <a:solidFill>
                  <a:srgbClr val="0070C0"/>
                </a:solidFill>
                <a:latin typeface="Garamond" pitchFamily="18" charset="0"/>
              </a:rPr>
              <a:t>начальник КРО</a:t>
            </a:r>
            <a:endParaRPr lang="ru-RU" altLang="ru-RU" sz="2000" b="1" dirty="0">
              <a:solidFill>
                <a:srgbClr val="0070C0"/>
              </a:solidFill>
              <a:latin typeface="Garamond" pitchFamily="18" charset="0"/>
            </a:endParaRP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Garamond" pitchFamily="18" charset="0"/>
              </a:rPr>
              <a:t>________________________________________________________________</a:t>
            </a:r>
            <a:endParaRPr lang="ru-RU" altLang="ru-RU" sz="2000" b="1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16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7400" y="1591732"/>
            <a:ext cx="9321800" cy="45804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заработной платы без приказа;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командировочных расходов при отсутствии подтверждающих документов (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о направлении в командировку, счета (квитанции) за проживание, билета за проезд и пр.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услуг по обучению без подтверждающих документов (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при отсутствии лицензии у учебного заведения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списание лекарственных препаратов без наличия подтверждающих документов (счета на оплату, товарной накладной, листа назначения, договора);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списание ГСМ без подтверждающих документов.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134" y="313268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96534" y="313268"/>
            <a:ext cx="9608078" cy="10498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ОМС в отсутствие подтверждающих документов (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документов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90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0933" y="982132"/>
            <a:ext cx="10295470" cy="5300135"/>
          </a:xfrm>
        </p:spPr>
        <p:txBody>
          <a:bodyPr>
            <a:noAutofit/>
          </a:bodyPr>
          <a:lstStyle/>
          <a:p>
            <a:pPr marL="177800" lvl="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1590,25 тыс. руб. – </a:t>
            </a:r>
            <a:r>
              <a:rPr lang="ru-RU" sz="1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Медикаменты и расходный материал.</a:t>
            </a:r>
          </a:p>
          <a:p>
            <a:pPr marL="177800" lvl="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приобретению лекарственных средств, не входящих в перечень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ЖНВЛП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стандарты медицинской помощи и необоснованные решениями врачебной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индивидуальной непереносимости и (или) по жизненным показаниям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по  расходным материалам,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приобретенных за счет средств ОМС, на оказание платных медицинских услуг;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по приобретению лекарственных средств (</a:t>
            </a:r>
            <a:r>
              <a:rPr lang="ru-RU" sz="12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антирабической </a:t>
            </a:r>
            <a:r>
              <a:rPr lang="ru-RU" sz="12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вакцины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за счет средств ОМС, осуществляющихся за счет средств бюджетных ассигнований (ст. 15 Федерального закона от 17.09.1998 № 157-ФЗ).</a:t>
            </a:r>
          </a:p>
          <a:p>
            <a:pPr marL="463550" indent="-285750" algn="just">
              <a:spcBef>
                <a:spcPts val="0"/>
              </a:spcBef>
              <a:buFontTx/>
              <a:buChar char="-"/>
            </a:pPr>
            <a:endParaRPr lang="ru-RU" sz="5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245,7 тыс</a:t>
            </a:r>
            <a:r>
              <a:rPr lang="ru-RU" sz="12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руб. </a:t>
            </a:r>
            <a:r>
              <a:rPr lang="ru-RU" sz="1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средства.</a:t>
            </a:r>
            <a:endParaRPr lang="ru-RU" sz="12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приобретению основных средств (оборудование, производственный и хозяйственный инвентарь) стоимостью свыше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тысяч рублей за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единицу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77800" lvl="0" indent="0" algn="just">
              <a:spcBef>
                <a:spcPts val="0"/>
              </a:spcBef>
              <a:buNone/>
            </a:pPr>
            <a:endParaRPr lang="ru-RU" sz="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374,72 тыс. руб. – </a:t>
            </a:r>
            <a:r>
              <a:rPr lang="ru-RU" sz="1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Командировочные расходы.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Возмещение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командировочных расходов работникам медицинской организации сверх установленных норм, в нарушение требований Постановлений Правительства Российской Федерации №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729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02.10.2002, №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749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13.10.2008, и Постановления Правительства Республики Алтай №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05.05.2017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на курсах повышения квалификации специалистов, не относящихся к медицинским персоналу (</a:t>
            </a:r>
            <a:r>
              <a:rPr lang="ru-RU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административно-управленческого персонала (</a:t>
            </a:r>
            <a:r>
              <a:rPr lang="ru-RU" sz="12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экономист, бухгалтер, специалист отдела кадров и т.д.</a:t>
            </a:r>
            <a:r>
              <a:rPr lang="ru-RU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r>
              <a:rPr lang="ru-RU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Командировочные расходы, в том числе оплата обучения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связанные с профессиональной переподготовкой и повышением квалификации (</a:t>
            </a:r>
            <a:r>
              <a:rPr lang="ru-RU" sz="12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форумах, конференциях, дискуссионных клубах, </a:t>
            </a:r>
            <a:r>
              <a:rPr lang="ru-RU" sz="12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съездах, тренингах  </a:t>
            </a:r>
            <a:r>
              <a:rPr lang="ru-RU" sz="12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т.д</a:t>
            </a:r>
            <a:r>
              <a:rPr lang="ru-RU" sz="12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командировочным расходам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работников, содержащихся за счет средств республиканского бюджета (</a:t>
            </a:r>
            <a:r>
              <a:rPr lang="ru-RU" sz="12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врачей специалистов: </a:t>
            </a:r>
            <a:r>
              <a:rPr lang="ru-RU" sz="1200" i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фтизиатр, нарколог, психиатр, патологоанатом, в том числе средний медицинский персонал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средств от иной приносящей доход деятельности (платных услуг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marL="463550" indent="-285750" algn="just">
              <a:spcBef>
                <a:spcPts val="0"/>
              </a:spcBef>
              <a:buFontTx/>
              <a:buChar char="-"/>
            </a:pPr>
            <a:endParaRPr lang="ru-RU" sz="5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2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510,8 </a:t>
            </a:r>
            <a:r>
              <a:rPr lang="ru-RU" sz="12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1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работы и услуги.</a:t>
            </a:r>
            <a:endParaRPr lang="ru-RU" sz="12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обеспечением деятельности патологоанатомических отделений, проведение патологоанатомических вскрытий, </a:t>
            </a:r>
            <a:r>
              <a:rPr lang="ru-RU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аутопсийных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исследований секционного материала;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обучению по основным профессиональным образовательным программам высшего образования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ординатуре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интернатуре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оплатой сотовой 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личных 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номеров работников МО; 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связанные с оплатой услуг автомобильного транспорта (такси) для доставки работников от дома до работы и от работы до дома; </a:t>
            </a:r>
            <a:endParaRPr lang="ru-RU" sz="1200" b="1" i="1" dirty="0">
              <a:solidFill>
                <a:srgbClr val="1104B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spcBef>
                <a:spcPts val="0"/>
              </a:spcBef>
              <a:buNone/>
            </a:pPr>
            <a:endParaRPr lang="ru-RU" sz="115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734" y="277283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252134" y="200555"/>
            <a:ext cx="9584268" cy="536045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 видам расходов</a:t>
            </a: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137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0933" y="990600"/>
            <a:ext cx="10329334" cy="5190067"/>
          </a:xfrm>
        </p:spPr>
        <p:txBody>
          <a:bodyPr>
            <a:noAutofit/>
          </a:bodyPr>
          <a:lstStyle/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88,1  </a:t>
            </a:r>
            <a:r>
              <a:rPr lang="ru-RU" sz="13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13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материальны запасы.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по приобретению прочих материальных запасов не входящих в структуру тарифа (в том числе: </a:t>
            </a:r>
            <a:r>
              <a:rPr lang="ru-RU" sz="13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шаров воздушных, бумаги для фотоаппарата, картин, открыток и пр.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177800" indent="0" algn="just"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прочих материальных запасов используемые при оказании платных медицинских услуг (</a:t>
            </a:r>
            <a:r>
              <a:rPr lang="ru-RU" sz="13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бланочной продукции, расходных материалов, кассовой ленты, тесты ИХА-факторы и пр</a:t>
            </a:r>
            <a:r>
              <a:rPr lang="ru-RU" sz="13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463550" indent="-285750" algn="just">
              <a:spcBef>
                <a:spcPts val="0"/>
              </a:spcBef>
              <a:buFontTx/>
              <a:buChar char="-"/>
            </a:pPr>
            <a:endParaRPr lang="ru-RU" sz="500" b="1" dirty="0" smtClean="0">
              <a:solidFill>
                <a:srgbClr val="1717D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2749,9  </a:t>
            </a:r>
            <a:r>
              <a:rPr lang="ru-RU" sz="13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13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и услуги по содержанию имущества.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коммунальным услугам зданий, кабинетов, содержащихся за счет средств республиканского бюджета (</a:t>
            </a:r>
            <a:r>
              <a:rPr lang="ru-RU" sz="13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морга, кабинеты врача фтизиатра и врача психиатра-нарколога, содержащихся за счет средств республиканского бюджета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проведению капитального ремонта, выполнения обследования технического состояния строительных конструкций объекта, в том числе составление проектно-сметной документации для проведения капитального ремонта; </a:t>
            </a:r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35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5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201,2  тыс. руб. – </a:t>
            </a:r>
            <a:r>
              <a:rPr lang="ru-RU" sz="13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произведенные без подтверждающих документов.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Неправомерная выплата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 без приказа;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заработной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платы в период нахождения работника в очередном ежегодном отпуске, в том числе в отпуске без содержания (</a:t>
            </a:r>
            <a:r>
              <a:rPr lang="ru-RU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сохранения заработной платы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Возмещение командировочных расходов работникам медицинской организации не подтвержденные первичными бухгалтерскими документами (</a:t>
            </a:r>
            <a:r>
              <a:rPr lang="ru-RU" sz="1300" i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билет за проезд, квитанция (счет) за проживание и пр.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 произведенные без приказа медицинской организации о направлении работника в служебную командировку;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Оплата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 за сверхурочное время работы (в пути) в период нахождения работника в командировке без приказа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и списание лекарственных препаратов без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первичных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 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Приобретение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средств (в том числе: </a:t>
            </a:r>
            <a:r>
              <a:rPr lang="ru-RU" sz="13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медицинского оборудования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без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подтверждающих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документов;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Неправомерное списание ГСМ без подтверждающих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первичных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(</a:t>
            </a:r>
            <a:r>
              <a:rPr lang="ru-RU" sz="13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путевых листов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52133" y="211667"/>
            <a:ext cx="9618134" cy="524933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 видам расходов</a:t>
            </a: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668" y="282839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4557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2467" y="990600"/>
            <a:ext cx="10337800" cy="5207000"/>
          </a:xfrm>
        </p:spPr>
        <p:txBody>
          <a:bodyPr>
            <a:noAutofit/>
          </a:bodyPr>
          <a:lstStyle/>
          <a:p>
            <a:pPr marL="177800" indent="-1778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126,7 </a:t>
            </a:r>
            <a:r>
              <a:rPr lang="ru-RU" sz="13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13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Продукты питания</a:t>
            </a:r>
            <a:r>
              <a:rPr lang="ru-RU" sz="13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lvl="0" indent="0" algn="just"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питанию пациентов в стационаре не застрахованных в системе ОМС (</a:t>
            </a:r>
            <a:r>
              <a:rPr lang="ru-RU" sz="1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1300" i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полиса обязательного медицинского страхования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177800" lvl="0" indent="0" algn="just">
              <a:spcBef>
                <a:spcPts val="0"/>
              </a:spcBef>
              <a:buNone/>
            </a:pPr>
            <a:endParaRPr lang="ru-RU" sz="500" b="1" dirty="0" smtClean="0">
              <a:solidFill>
                <a:srgbClr val="1717D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511,2  </a:t>
            </a:r>
            <a:r>
              <a:rPr lang="ru-RU" sz="13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13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Горюче-смазочные </a:t>
            </a:r>
            <a:r>
              <a:rPr lang="ru-RU" sz="13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(ГСМ</a:t>
            </a:r>
            <a:r>
              <a:rPr lang="ru-RU" sz="13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3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списанию ГСМ сверх установленных норм, в нарушение распоряжения Министерства транспорта Российской Федерации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АМ-23-р</a:t>
            </a:r>
            <a:r>
              <a:rPr lang="ru-RU" sz="1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14.03.2008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9250" indent="-1714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endParaRPr lang="ru-RU" sz="500" b="1" dirty="0" smtClean="0">
              <a:solidFill>
                <a:srgbClr val="1717D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2037,4  тыс. руб. – </a:t>
            </a:r>
            <a:r>
              <a:rPr lang="ru-RU" sz="13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Оплата труда.</a:t>
            </a:r>
            <a:endParaRPr lang="ru-RU" sz="13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Неправомерная выплата заработной платы (в том числе премии) не в соответствии с трудовым договором, заключенным с работником и приказами МО;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персонального повышающего коэффициента;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районного и северного коэффициентов;</a:t>
            </a:r>
            <a:r>
              <a:rPr lang="en-US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неправомерная выплата заработной платы за работу в выходной день; неправомерная выплата заработной платы в период фактического нахождения работника в отпуске и в командировке, произведенной не в соответствии с табелем учета рабочего времени; неправомерная доплата выплаты стимулирующего характера в виде премиальных выплат в нарушение приказа; неправомерная выплата отпускных и компенсации за неиспользованный отпуск; неправомерная выплата доплаты за совмещение должностей (профессий), за расширение зоны обслуживания и увеличение объема работы; неправомерная выплата заработной платы, связанной с установлением завышенных должностных окладов </a:t>
            </a:r>
            <a:r>
              <a:rPr lang="ru-RU" sz="130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 соответствие с профессиональной квалификационной группой и квалификационным уровнем перечня должностей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штатном расписании (</a:t>
            </a:r>
            <a:r>
              <a:rPr lang="ru-RU" sz="13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отдельным должностям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сверх установленных размеров, в нарушение действующего Положения об оплате труда МО; неправомерная выплата медицинской организацией доплаты до МРОТ, в случаях превышения заработной платы работника установленного минимального размера оплаты труда (</a:t>
            </a:r>
            <a:r>
              <a:rPr lang="ru-RU" sz="1300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МРОТ)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нарушение Федерального закона № 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82-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 от 19.06.2000 «О минимальном размере оплаты труда» и ст. </a:t>
            </a: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133 </a:t>
            </a:r>
            <a:r>
              <a:rPr lang="ru-RU" sz="1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кодекса Российской Федерации; расходы по оплате труда структурного подразделения, содержащегося за счет средств от иной приносящей доход деятельности (платных услуг).</a:t>
            </a:r>
          </a:p>
          <a:p>
            <a:pPr marL="17780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7800" indent="-1778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1300" b="1" dirty="0" smtClean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730,5  </a:t>
            </a:r>
            <a:r>
              <a:rPr lang="ru-RU" sz="1300" b="1" dirty="0">
                <a:solidFill>
                  <a:srgbClr val="1717D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 – </a:t>
            </a:r>
            <a:r>
              <a:rPr lang="ru-RU" sz="13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Иные расходы</a:t>
            </a:r>
            <a:r>
              <a:rPr lang="ru-RU" sz="13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252133" y="211667"/>
            <a:ext cx="9618134" cy="524933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 видам расходов</a:t>
            </a: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1" y="282839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3580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0600" y="2006601"/>
            <a:ext cx="9431867" cy="418253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Подписание акта проверки (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р/</a:t>
            </a:r>
            <a:r>
              <a:rPr lang="ru-RU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возражения);</a:t>
            </a:r>
          </a:p>
          <a:p>
            <a:pPr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р/</a:t>
            </a:r>
            <a:r>
              <a:rPr lang="ru-RU" sz="2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получения акта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проверки, направляет в </a:t>
            </a:r>
            <a:r>
              <a:rPr lang="ru-RU" sz="21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ТФОМС РА 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устранению выявленных нарушений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полученного акта в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р/</a:t>
            </a:r>
            <a:r>
              <a:rPr lang="ru-RU" sz="21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порядке, определенным Федеральным законом № 326-ФЗ, 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возврат в бюджет Территориального фонда средств использованных не по целевому назначению и уплату штрафов, пеней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месяца, со дня получения акта проверки, направляет в </a:t>
            </a:r>
            <a:r>
              <a:rPr lang="ru-RU" sz="21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ТФОМС </a:t>
            </a:r>
            <a:r>
              <a:rPr lang="ru-RU" sz="21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i="1" dirty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по устранению нарушений, согласно плану мероприятий </a:t>
            </a:r>
            <a:r>
              <a:rPr lang="ru-RU" sz="21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19866" y="313268"/>
            <a:ext cx="9372601" cy="148166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действий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проведенной проверки </a:t>
            </a:r>
            <a:r>
              <a:rPr lang="ru-RU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ТФОМС РА</a:t>
            </a:r>
            <a:endParaRPr lang="ru-RU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667" y="300790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6074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1025" y="683377"/>
            <a:ext cx="45719" cy="120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ECFF"/>
                </a:solidFill>
              </a:rPr>
              <a:t>.</a:t>
            </a:r>
            <a:endParaRPr lang="ru-RU" dirty="0">
              <a:solidFill>
                <a:srgbClr val="CCECFF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1" y="271433"/>
            <a:ext cx="9054252" cy="10658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667" y="300790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1365" y="1515396"/>
            <a:ext cx="2212706" cy="30896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582" y="1515396"/>
            <a:ext cx="3079638" cy="31786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5026" y="5012050"/>
            <a:ext cx="8260796" cy="115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6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1" y="624109"/>
            <a:ext cx="8942438" cy="555391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9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</a:t>
            </a:r>
            <a:endParaRPr lang="ru-RU" sz="3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проверок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использования средств ОМС </a:t>
            </a:r>
          </a:p>
          <a:p>
            <a:pPr marL="0" indent="0" algn="ctr">
              <a:buNone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(из них </a:t>
            </a:r>
            <a:b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внеплановые)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числе:</a:t>
            </a:r>
            <a:endParaRPr lang="ru-RU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плановые комплексные проверки</a:t>
            </a:r>
          </a:p>
          <a:p>
            <a:pPr marL="0" indent="0" algn="ctr">
              <a:buNone/>
            </a:pP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них: </a:t>
            </a:r>
            <a:r>
              <a:rPr lang="ru-RU" sz="2800" b="1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проверки 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</a:p>
          <a:p>
            <a:pPr marL="0" indent="0" algn="ctr"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проверка в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</a:t>
            </a:r>
          </a:p>
          <a:p>
            <a:pPr marL="0" indent="0" algn="ctr">
              <a:buNone/>
            </a:pPr>
            <a:r>
              <a:rPr lang="ru-RU" dirty="0" smtClean="0"/>
              <a:t>___________________________________________________________________________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92926" y="624110"/>
            <a:ext cx="158742" cy="45719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135" y="287242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15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539345" y="1422783"/>
            <a:ext cx="365655" cy="1266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 smtClean="0">
                <a:solidFill>
                  <a:srgbClr val="CCECFF"/>
                </a:solidFill>
                <a:latin typeface="Garamond" panose="02020404030301010803" pitchFamily="18" charset="0"/>
              </a:rPr>
              <a:t>.</a:t>
            </a:r>
            <a:endParaRPr lang="ru-RU" altLang="en-US" sz="1200" dirty="0">
              <a:solidFill>
                <a:srgbClr val="CCECFF"/>
              </a:solidFill>
              <a:latin typeface="Garamond" panose="02020404030301010803" pitchFamily="18" charset="0"/>
            </a:endParaRPr>
          </a:p>
        </p:txBody>
      </p:sp>
      <p:pic>
        <p:nvPicPr>
          <p:cNvPr id="34820" name="Picture 1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79" y="300848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1980580" y="260648"/>
            <a:ext cx="9493664" cy="435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algn="ctr">
              <a:defRPr>
                <a:solidFill>
                  <a:srgbClr val="33339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ru-RU" b="1" dirty="0">
                <a:solidFill>
                  <a:srgbClr val="002060"/>
                </a:solidFill>
              </a:rPr>
              <a:t>Контроль за целевым использованием средств </a:t>
            </a:r>
            <a:r>
              <a:rPr lang="ru-RU" b="1" dirty="0" smtClean="0">
                <a:solidFill>
                  <a:srgbClr val="002060"/>
                </a:solidFill>
              </a:rPr>
              <a:t>ОМС</a:t>
            </a:r>
            <a:endParaRPr lang="ru-RU" altLang="ru-RU" b="1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34869" y="5276931"/>
            <a:ext cx="85108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solidFill>
                  <a:srgbClr val="002060"/>
                </a:solidFill>
                <a:latin typeface="+mj-lt"/>
              </a:rPr>
              <a:t>Суммы нецелевого использования средств ОМС, штрафов и пени возмещены в бюджет ТФОМС Республики Алтай: </a:t>
            </a:r>
            <a:r>
              <a:rPr lang="ru-RU" sz="1400" b="1" dirty="0">
                <a:solidFill>
                  <a:srgbClr val="002060"/>
                </a:solidFill>
              </a:rPr>
              <a:t>в 2021 году </a:t>
            </a:r>
            <a:r>
              <a:rPr lang="ru-RU" sz="1400" b="1" dirty="0" smtClean="0">
                <a:solidFill>
                  <a:srgbClr val="002060"/>
                </a:solidFill>
              </a:rPr>
              <a:t>в полном объёме </a:t>
            </a:r>
            <a:r>
              <a:rPr lang="ru-RU" sz="1400" b="1" dirty="0">
                <a:solidFill>
                  <a:srgbClr val="002060"/>
                </a:solidFill>
              </a:rPr>
              <a:t>– </a:t>
            </a:r>
            <a:r>
              <a:rPr lang="ru-RU" sz="1400" b="1" dirty="0">
                <a:solidFill>
                  <a:srgbClr val="FF0000"/>
                </a:solidFill>
              </a:rPr>
              <a:t>18225,3 </a:t>
            </a:r>
            <a:r>
              <a:rPr lang="ru-RU" sz="1400" dirty="0">
                <a:solidFill>
                  <a:srgbClr val="FF0000"/>
                </a:solidFill>
              </a:rPr>
              <a:t>тыс. руб.</a:t>
            </a:r>
            <a:r>
              <a:rPr lang="ru-RU" sz="1400" b="1" dirty="0">
                <a:solidFill>
                  <a:srgbClr val="002060"/>
                </a:solidFill>
              </a:rPr>
              <a:t>, в 2022 году частично в сумме – </a:t>
            </a:r>
            <a:r>
              <a:rPr lang="ru-RU" sz="1400" b="1" dirty="0" smtClean="0">
                <a:solidFill>
                  <a:srgbClr val="FF0000"/>
                </a:solidFill>
              </a:rPr>
              <a:t>14284,7 </a:t>
            </a:r>
            <a:r>
              <a:rPr lang="ru-RU" sz="1400" dirty="0">
                <a:solidFill>
                  <a:srgbClr val="FF0000"/>
                </a:solidFill>
              </a:rPr>
              <a:t>тыс. руб</a:t>
            </a:r>
            <a:r>
              <a:rPr lang="ru-RU" sz="1400" dirty="0" smtClean="0">
                <a:solidFill>
                  <a:srgbClr val="FF0000"/>
                </a:solidFill>
              </a:rPr>
              <a:t>.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в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2023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году </a:t>
            </a:r>
            <a:r>
              <a:rPr lang="ru-RU" sz="1400" b="1" dirty="0" smtClean="0">
                <a:solidFill>
                  <a:srgbClr val="002060"/>
                </a:solidFill>
                <a:latin typeface="+mj-lt"/>
              </a:rPr>
              <a:t>частично в сумме </a:t>
            </a:r>
            <a:r>
              <a:rPr lang="ru-RU" sz="1400" b="1" dirty="0">
                <a:solidFill>
                  <a:srgbClr val="002060"/>
                </a:solidFill>
                <a:latin typeface="+mj-lt"/>
              </a:rPr>
              <a:t>– </a:t>
            </a:r>
            <a:r>
              <a:rPr lang="ru-RU" sz="1400" b="1" dirty="0" smtClean="0">
                <a:solidFill>
                  <a:srgbClr val="FF0000"/>
                </a:solidFill>
                <a:latin typeface="+mj-lt"/>
              </a:rPr>
              <a:t>10240,0 </a:t>
            </a:r>
            <a:r>
              <a:rPr lang="ru-RU" sz="1400" dirty="0" smtClean="0">
                <a:solidFill>
                  <a:srgbClr val="FF0000"/>
                </a:solidFill>
                <a:latin typeface="+mj-lt"/>
              </a:rPr>
              <a:t>тыс. руб. </a:t>
            </a:r>
            <a:endParaRPr lang="ru-RU" sz="1400" b="1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884080"/>
              </p:ext>
            </p:extLst>
          </p:nvPr>
        </p:nvGraphicFramePr>
        <p:xfrm>
          <a:off x="2106346" y="727588"/>
          <a:ext cx="9367898" cy="4337488"/>
        </p:xfrm>
        <a:graphic>
          <a:graphicData uri="http://schemas.openxmlformats.org/drawingml/2006/table">
            <a:tbl>
              <a:tblPr firstRow="1" lastRow="1" bandRow="1">
                <a:tableStyleId>{3C2FFA5D-87B4-456A-9821-1D502468CF0F}</a:tableStyleId>
              </a:tblPr>
              <a:tblGrid>
                <a:gridCol w="63608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95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30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871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97155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2021 </a:t>
                      </a:r>
                      <a:r>
                        <a:rPr lang="ru-RU" sz="1100" u="none" strike="noStrike" dirty="0">
                          <a:solidFill>
                            <a:srgbClr val="0070C0"/>
                          </a:solidFill>
                          <a:effectLst/>
                        </a:rPr>
                        <a:t>г.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2022 г.</a:t>
                      </a:r>
                      <a:endParaRPr lang="ru-RU" sz="11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2023 </a:t>
                      </a:r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г.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03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Комплексные плановые проверки 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Комплексные плановые проверки СМО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4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Внеплановая проверка 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Внеплановая проверка СМО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85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проверок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0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выявленного нецелевого использования средств ОМС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ru-RU" sz="1400" b="0" i="0" u="none" strike="noStrike" baseline="0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485,7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16191,4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9166,5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18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 всего: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1 670,0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2303,2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1227,0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3311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 - </a:t>
                      </a:r>
                      <a:r>
                        <a:rPr lang="ru-RU" sz="1400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сумму нецелевого использования средств ОМС </a:t>
                      </a:r>
                      <a:endParaRPr lang="ru-RU" sz="140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10763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размере 10 %,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результатам проверок МО (тыс. руб.) </a:t>
                      </a:r>
                      <a:endParaRPr lang="ru-RU" sz="1400" b="0" i="0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1 648,5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1619,1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912,5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marL="0" indent="985838" algn="l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u="sng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результатам проверок СМО (тыс. руб.)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684,1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52,8</a:t>
                      </a:r>
                      <a:endParaRPr lang="ru-RU" sz="14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2013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Пеня за </a:t>
                      </a:r>
                      <a:r>
                        <a:rPr lang="ru-RU" sz="1400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несвоевременное </a:t>
                      </a:r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восстановление суммы нецелевого использования средств ОМС (тыс. руб.)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69,6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16,3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solidFill>
                            <a:srgbClr val="1717D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261,7</a:t>
                      </a:r>
                      <a:endParaRPr lang="ru-RU" sz="1400" b="1" i="0" u="none" strike="noStrike" dirty="0">
                        <a:solidFill>
                          <a:srgbClr val="1717D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662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</a:t>
                      </a:r>
                      <a:endParaRPr lang="ru-RU" sz="1400" b="1" u="none" strike="noStrike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4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нецелевого использования средств ОМС, штрафы и пени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18 225,3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18 510,9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10393,4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879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плана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91" marR="7391" marT="7391" marB="0" anchor="ctr">
                    <a:gradFill>
                      <a:gsLst>
                        <a:gs pos="0">
                          <a:schemeClr val="bg2">
                            <a:tint val="90000"/>
                            <a:satMod val="92000"/>
                            <a:lumMod val="120000"/>
                          </a:schemeClr>
                        </a:gs>
                        <a:gs pos="100000">
                          <a:schemeClr val="bg2">
                            <a:shade val="98000"/>
                            <a:satMod val="120000"/>
                            <a:lumMod val="98000"/>
                          </a:schemeClr>
                        </a:gs>
                      </a:gsLst>
                      <a:path path="circle">
                        <a:fillToRect l="50000" t="50000" r="100000" b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3631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91248" y="147484"/>
            <a:ext cx="81449" cy="132497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4269798"/>
              </p:ext>
            </p:extLst>
          </p:nvPr>
        </p:nvGraphicFramePr>
        <p:xfrm>
          <a:off x="1583267" y="279982"/>
          <a:ext cx="9921346" cy="5855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858" y="279981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99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691248" y="147484"/>
            <a:ext cx="81449" cy="132497"/>
          </a:xfrm>
        </p:spPr>
        <p:txBody>
          <a:bodyPr>
            <a:normAutofit fontScale="90000"/>
          </a:bodyPr>
          <a:lstStyle/>
          <a:p>
            <a:r>
              <a:rPr lang="ru-RU" sz="800" dirty="0" smtClean="0">
                <a:solidFill>
                  <a:srgbClr val="CCECFF"/>
                </a:solidFill>
              </a:rPr>
              <a:t>.</a:t>
            </a:r>
            <a:endParaRPr lang="ru-RU" sz="800" dirty="0">
              <a:solidFill>
                <a:srgbClr val="CCECFF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003197"/>
              </p:ext>
            </p:extLst>
          </p:nvPr>
        </p:nvGraphicFramePr>
        <p:xfrm>
          <a:off x="1533832" y="389468"/>
          <a:ext cx="9970781" cy="5745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98" descr="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4565" y="279981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778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8127" y="1363132"/>
            <a:ext cx="9689958" cy="3640667"/>
          </a:xfr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 ВИДЫ  НАРУШЕНИЙ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rgbClr val="FF0000"/>
                </a:solidFill>
                <a:effectLst>
                  <a:outerShdw blurRad="50800" dist="50800" dir="5400000" algn="ctr" rotWithShape="0">
                    <a:schemeClr val="tx1">
                      <a:lumMod val="50000"/>
                      <a:lumOff val="5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допускаемые </a:t>
            </a:r>
            <a:r>
              <a:rPr lang="ru-RU" sz="2400" b="1" cap="none" dirty="0" smtClean="0">
                <a:solidFill>
                  <a:srgbClr val="FF000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chemeClr val="bg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нецелевого</a:t>
            </a:r>
            <a:r>
              <a:rPr lang="ru-RU" sz="2400" b="1" cap="none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использования средств </a:t>
            </a:r>
            <a:r>
              <a:rPr lang="ru-RU" sz="2400" b="1" cap="none" dirty="0" smtClean="0">
                <a:solidFill>
                  <a:srgbClr val="FF000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50800" dist="50800" sx="1000" sy="1000" algn="ctr" rotWithShape="0">
                    <a:srgbClr val="FFFF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effectLst>
                <a:outerShdw blurRad="50800" dist="50800" sx="1000" sy="1000" algn="ctr" rotWithShape="0">
                  <a:srgbClr val="FFFF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534" y="192253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398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8127" y="1845733"/>
            <a:ext cx="9636485" cy="453813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приобретению и ремонту (поверке) оборудования для выявления в организме человека алкоголя,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психоактивных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наркосодержащих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12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антирабической вакцины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поликлиники;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1200" i="1" dirty="0" smtClean="0">
                <a:solidFill>
                  <a:srgbClr val="1104B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туберкулина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лечения туберкулеза в стационарных условиях;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лекарственных препаратов не входящих в Перечень ЖНВЛП и медицинские стандарты;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проведению капитального ремонта (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зданий, сооружений, помещений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в том числе составление сметной документации;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обучению в ординатуре и интернатуре;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оплате учебы и командировочных расходов не связанных с профессиональной переподготовкой и повышением квалификации (участие в съездах, форумах, конференциях, тренингах);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основных средств стоимостью свыше 100 тыс. руб. за единицу;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приобретению прочих материальных запасов (кашпо, воздушные шары, картины, мешки для перевозки трупов, фотобумаги для фотоаппарата и пр.);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содержанию имущества, содержащегося за счет средств республиканского бюджета (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морга, кабинеты фтизиатра, психиатра, нарколога, пр.);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выплату материальной помощи не являющейся вознаграждением за труд, так как не зависят от квалификации работника, сложности, количества, качества и условий выполняемой работы (к юбилейной дате, в связи со смертью близкого родственника, в связи с бракосочетанием, с связи с рождением ребенка и тяжелым материальным положением).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868127" y="324280"/>
            <a:ext cx="9689958" cy="13267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входящие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территориальную программу обязательного медицинского страхования 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включенные </a:t>
            </a:r>
            <a:r>
              <a:rPr lang="ru-RU" sz="2400" dirty="0">
                <a:solidFill>
                  <a:srgbClr val="FF0000"/>
                </a:solidFill>
                <a:effectLst>
                  <a:outerShdw blurRad="50800" dist="50800" dir="5400000" sx="1000" sy="1000" algn="ctr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тарифа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оплату медицинской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помощи:</a:t>
            </a:r>
            <a:endParaRPr lang="ru-RU" sz="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667" y="324280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93016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8127" y="1888067"/>
            <a:ext cx="9636485" cy="4216399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приобретению лекарственных препаратов и расходного материала, используемых для оказания платных медицинских услуг;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оплате труда, командировочные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работников, содержащихся за счет средств республиканского бюджета и платных услуг (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фтизиатр, нарколог, психиатр, кассир по платным услуга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 и пр.);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приобретению прочих материальных запасов, используемых в рамках оказания платных медицинских услуг (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бланочная продукция, тесты ИХА-факторы, серьги медицинские, пирсинги универсальные пр.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проведению посмертных патологоанатомических вскрытий (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оплата труда и приобретение МПЗ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оплате прочих услуг и работ (</a:t>
            </a:r>
            <a:r>
              <a:rPr lang="ru-RU" sz="1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такси для работников по проезду от дома до работы и от работы до дома, услуги сотовой связи личных номеров работников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питание пациентов не застрахованных в системе ОМС (отсутствие полиса ОМС);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возмещению социальных специальных выплат, понесенных ФСС;</a:t>
            </a:r>
          </a:p>
          <a:p>
            <a:pPr marL="0" indent="0">
              <a:buNone/>
            </a:pP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733" y="324280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68127" y="324280"/>
            <a:ext cx="9689958" cy="13267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осуществляющиеся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республиканского бюджета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от иной приносящей доход деятельности (</a:t>
            </a:r>
            <a:r>
              <a:rPr lang="ru-RU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услуг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неправомерно произведенные за счет средств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ОМС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45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8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733" y="324280"/>
            <a:ext cx="121920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896534" y="324280"/>
            <a:ext cx="9608078" cy="96265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rgbClr val="0099CC">
                <a:alpha val="40000"/>
              </a:srgb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расходование средств ОМС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оплату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idx="1"/>
          </p:nvPr>
        </p:nvSpPr>
        <p:spPr>
          <a:xfrm>
            <a:off x="1973263" y="1531938"/>
            <a:ext cx="9531350" cy="4673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Переплата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доплате персонального повышающего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Переплата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районного коэффициента и северного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коэффициентов;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выплат и доплат на совмещение профессий (должностей) и расширение зоны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ереплата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стимулирующего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ереплата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суммы отпускных и компенсации за неиспользованный отпуск (в том числе при увольнении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еправомерное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начисление заработной платы работнику в период фактического нахождения, согласно приказу и табелю учета рабочего времени в отпуске, командировке и в отпуске без сохранения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заработной платы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ереплата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выплате выходного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Несоответствие окладов утвержденных в штатном расписании с Положением об оплате труда МО.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82477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Оранжевый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2279</TotalTime>
  <Words>1731</Words>
  <Application>Microsoft Office PowerPoint</Application>
  <PresentationFormat>Широкоэкранный</PresentationFormat>
  <Paragraphs>186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Algerian</vt:lpstr>
      <vt:lpstr>Arial</vt:lpstr>
      <vt:lpstr>Bodoni MT Black</vt:lpstr>
      <vt:lpstr>Calibri</vt:lpstr>
      <vt:lpstr>Century Gothic</vt:lpstr>
      <vt:lpstr>Garamond</vt:lpstr>
      <vt:lpstr>Times New Roman</vt:lpstr>
      <vt:lpstr>Wingdings</vt:lpstr>
      <vt:lpstr>Wingdings 3</vt:lpstr>
      <vt:lpstr>Легкий дым</vt:lpstr>
      <vt:lpstr>Территориальный фонд обязательного медицинского страхования Республики Алтай</vt:lpstr>
      <vt:lpstr>.</vt:lpstr>
      <vt:lpstr>Презентация PowerPoint</vt:lpstr>
      <vt:lpstr>.</vt:lpstr>
      <vt:lpstr>.</vt:lpstr>
      <vt:lpstr>ОСНОВНЫЕ  ВИДЫ  НАРУШЕНИЙ допускаемые МО,  в части нецелевого использования средств ОМС   </vt:lpstr>
      <vt:lpstr>Презентация PowerPoint</vt:lpstr>
      <vt:lpstr>Презентация PowerPoint</vt:lpstr>
      <vt:lpstr>Презентация PowerPoint</vt:lpstr>
      <vt:lpstr>Презентация PowerPoint</vt:lpstr>
      <vt:lpstr>Нарушения по видам расходов</vt:lpstr>
      <vt:lpstr>Нарушения по видам расходов</vt:lpstr>
      <vt:lpstr>Нарушения по видам расходов</vt:lpstr>
      <vt:lpstr>Презентация PowerPoint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виды нарушений,  допускаемые медицинскими организациями?:</dc:title>
  <dc:creator>shandybaeva</dc:creator>
  <cp:lastModifiedBy>shandybaeva</cp:lastModifiedBy>
  <cp:revision>193</cp:revision>
  <cp:lastPrinted>2024-02-13T07:23:02Z</cp:lastPrinted>
  <dcterms:created xsi:type="dcterms:W3CDTF">2022-04-13T09:13:31Z</dcterms:created>
  <dcterms:modified xsi:type="dcterms:W3CDTF">2024-02-14T02:06:30Z</dcterms:modified>
</cp:coreProperties>
</file>